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281" r:id="rId5"/>
    <p:sldId id="259" r:id="rId6"/>
    <p:sldId id="261" r:id="rId7"/>
    <p:sldId id="262" r:id="rId8"/>
    <p:sldId id="265" r:id="rId9"/>
    <p:sldId id="308" r:id="rId10"/>
    <p:sldId id="309" r:id="rId11"/>
    <p:sldId id="324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4" r:id="rId27"/>
    <p:sldId id="335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医学图像转换是什么问题？</a:t>
            </a:r>
            <a:endParaRPr lang="zh-CN" altLang="en-US"/>
          </a:p>
          <a:p>
            <a:r>
              <a:rPr lang="zh-CN" altLang="en-US"/>
              <a:t>为什么需要</a:t>
            </a:r>
            <a:r>
              <a:rPr lang="en-US" altLang="zh-CN"/>
              <a:t>?</a:t>
            </a:r>
            <a:endParaRPr lang="zh-CN" altLang="en-US"/>
          </a:p>
          <a:p>
            <a:r>
              <a:rPr lang="zh-CN" altLang="en-US"/>
              <a:t>MRI 可以比 CT 图像更好地识别肿瘤。在 MR  采集后，感兴趣区域 (ROI) 由放射肿瘤学家直接在图像上绘制轮廓。然而MRI 强度不能直接用于获取有关电子密度的信息，由于需要电子密度信息，CT 仍是剂量计算的基础。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医学图像转换是什么问题？</a:t>
            </a:r>
            <a:endParaRPr lang="zh-CN" altLang="en-US"/>
          </a:p>
          <a:p>
            <a:r>
              <a:rPr lang="zh-CN" altLang="en-US"/>
              <a:t>为什么需要</a:t>
            </a:r>
            <a:r>
              <a:rPr lang="en-US" altLang="zh-CN"/>
              <a:t>?</a:t>
            </a:r>
            <a:endParaRPr lang="zh-CN" altLang="en-US"/>
          </a:p>
          <a:p>
            <a:r>
              <a:rPr lang="zh-CN" altLang="en-US"/>
              <a:t>MRI 可以比 CT 图像更好地识别肿瘤。在 MR  采集后，感兴趣区域 (ROI) 由放射肿瘤学家直接在图像上绘制轮廓。然而MRI 强度不能直接用于获取有关电子密度的信息，由于需要电子密度信息，CT 仍是剂量计算的基础。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医学图像转换是什么问题？</a:t>
            </a:r>
            <a:endParaRPr lang="zh-CN" altLang="en-US"/>
          </a:p>
          <a:p>
            <a:r>
              <a:rPr lang="zh-CN" altLang="en-US"/>
              <a:t>为什么需要</a:t>
            </a:r>
            <a:r>
              <a:rPr lang="en-US" altLang="zh-CN"/>
              <a:t>?</a:t>
            </a:r>
            <a:endParaRPr lang="zh-CN" altLang="en-US"/>
          </a:p>
          <a:p>
            <a:r>
              <a:rPr lang="zh-CN" altLang="en-US"/>
              <a:t>MRI 可以比 CT 图像更好地识别肿瘤。在 MR  采集后，感兴趣区域 (ROI) 由放射肿瘤学家直接在图像上绘制轮廓。然而MRI 强度不能直接用于获取有关电子密度的信息，由于需要电子密度信息，CT 仍是剂量计算的基础。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914525" y="4559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59" name="文本框 58"/>
          <p:cNvSpPr txBox="1"/>
          <p:nvPr userDrawn="1"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GIF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503" y="216769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9" y="201343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1605" y="2941320"/>
            <a:ext cx="95091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200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ResViT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 </a:t>
            </a:r>
            <a:r>
              <a:rPr lang="en-US" altLang="zh-CN" sz="3200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Residual vision transformers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for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 defTabSz="913765">
              <a:defRPr/>
            </a:pPr>
            <a:r>
              <a:rPr lang="en-US" altLang="zh-CN" sz="3200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multi-modal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3200" b="1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medical image synthesis</a:t>
            </a:r>
            <a:endParaRPr lang="en-US" altLang="zh-CN" sz="3200" b="1" u="sng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3540" y="4876800"/>
            <a:ext cx="92360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IEEE Transactions on Medical Imaging, doi: 10.1109/TMI.2022.3167808.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1260" y="54229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arXiv:2106.16031v3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CNN-base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7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Dar S U H, Yurt M, Karacan L, et al. Image synthesis in multi-contrast MRI with conditional generative adversarial networks[J]. IEEE transactions on medical imaging, 2019, 38(10): 2375-2388.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736090" y="796925"/>
            <a:ext cx="8719820" cy="511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CNN-base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8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Isola P, Zhu J Y, Zhou T, et al. Image-to-image translation with conditional adversarial networks[C]//Proceedings of the IEEE conference on computer vision and pattern recognition. 2017: 1125-1134.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9715"/>
            <a:ext cx="10858500" cy="3726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4200" y="1375410"/>
            <a:ext cx="86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pix2pix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203835" y="915035"/>
            <a:ext cx="1529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CNN-base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9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Nie D, Trullo R, Lian J, et al. Medical image synthesis with deep convolutional adversarial networks[J]. IEEE Transactions on Biomedical Engineering, 2018, 65(12): 2720-2730.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99100" y="1021080"/>
            <a:ext cx="1141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medSynth</a:t>
            </a:r>
            <a:endParaRPr lang="en-US" altLang="zh-CN" b="1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660400" y="1480820"/>
            <a:ext cx="10818495" cy="3087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0" y="4659630"/>
            <a:ext cx="3124200" cy="126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Attention+CNN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10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Oktay O, Schlemper J, Folgoc L L, et al. Attention u-net: Learning where to look for the pancreas[J]. arXiv preprint arXiv:1804.03999, 2018.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41925" y="803910"/>
            <a:ext cx="1695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ym typeface="+mn-ea"/>
              </a:rPr>
              <a:t>Attention U-Net</a:t>
            </a:r>
            <a:endParaRPr lang="zh-CN" altLang="en-US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10"/>
            <a:ext cx="7283450" cy="33388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20" y="3830955"/>
            <a:ext cx="7764780" cy="221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Attention+CNN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Zhang H, Goodfellow I, Metaxas D, et al. Self-attention generative adversarial networks[C]//International conference on machine learning. PMLR, 2019: 7354-7363.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94605" y="796290"/>
            <a:ext cx="1988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ym typeface="+mn-ea"/>
              </a:rPr>
              <a:t>Self-Attention GAN</a:t>
            </a:r>
            <a:endParaRPr lang="zh-CN" altLang="en-US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1200150"/>
            <a:ext cx="11318875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Transformer-base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Chen J, Lu Y, Yu Q, et al. Transunet: Transformers make strong encoders for medical image segmentation[J]. arXiv preprint arXiv:2102.04306, 2021.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21325" y="803910"/>
            <a:ext cx="1151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TransUnet</a:t>
            </a:r>
            <a:endParaRPr lang="en-US" altLang="zh-CN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085850"/>
            <a:ext cx="9714230" cy="4857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Transformer-base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385" y="5926455"/>
            <a:ext cx="10857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Chen J, Lu Y, Yu Q, et al. Transunet: Transformers make strong encoders for medical image segmentation[J]. arXiv preprint arXiv:2102.04306, 2021.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16905" y="803910"/>
            <a:ext cx="759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PTNet</a:t>
            </a:r>
            <a:endParaRPr lang="en-US" altLang="zh-CN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5" y="1108710"/>
            <a:ext cx="10451465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IXI dataset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95" y="893445"/>
            <a:ext cx="8690610" cy="542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IXI dataset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15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895985"/>
            <a:ext cx="11398250" cy="553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BRATS dataset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16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893445"/>
            <a:ext cx="9716135" cy="547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3235" y="904240"/>
            <a:ext cx="11139805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Authors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/>
          </a:p>
          <a:p>
            <a:pPr algn="just" fontAlgn="auto">
              <a:lnSpc>
                <a:spcPct val="15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Onat Dalmaz,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Mahmut Yurt and Tolga Çukur</a:t>
            </a:r>
            <a:r>
              <a:rPr lang="en-US" altLang="zh-CN" b="1" baseline="30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∗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are with the Department of Electrical and Electronics Engineering, and the National Magnetic Resonance Research Center (UMRAM), Bilkent University, Ankara, Turkey (e-mails: {onat, mahmut, cukur}@ee.bilkent.edu.tr). T. C ̧ ukur is also with the Neuroscience Program, Sabuncu Brain Research Center, Bilkent University, TR-06800 Ankara, Turkey.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729105" y="3566160"/>
            <a:ext cx="2054860" cy="249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033010" y="3566160"/>
            <a:ext cx="2040255" cy="2495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8051800" y="3566160"/>
            <a:ext cx="2413000" cy="2495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BRATS dataset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17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" y="1127125"/>
            <a:ext cx="12002770" cy="479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T2-weighted MRI → CT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18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95425"/>
            <a:ext cx="8763635" cy="1773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4136390"/>
            <a:ext cx="12204065" cy="1904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Ablation Studies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19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30" y="1546860"/>
            <a:ext cx="6334125" cy="2227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2260" t="3022" r="1125" b="1752"/>
          <a:stretch>
            <a:fillRect/>
          </a:stretch>
        </p:blipFill>
        <p:spPr>
          <a:xfrm>
            <a:off x="835660" y="789305"/>
            <a:ext cx="3807460" cy="33248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35580" y="1468120"/>
            <a:ext cx="1168400" cy="1644015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2170" y="1468120"/>
            <a:ext cx="1773555" cy="2432685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3903980" y="2290445"/>
            <a:ext cx="1843405" cy="762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  <a:endCxn id="2" idx="1"/>
          </p:cNvCxnSpPr>
          <p:nvPr/>
        </p:nvCxnSpPr>
        <p:spPr>
          <a:xfrm flipV="1">
            <a:off x="2625725" y="2660650"/>
            <a:ext cx="3075305" cy="24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40" y="4166870"/>
            <a:ext cx="10155555" cy="2411730"/>
          </a:xfrm>
          <a:prstGeom prst="rect">
            <a:avLst/>
          </a:prstGeom>
        </p:spPr>
      </p:pic>
      <p:cxnSp>
        <p:nvCxnSpPr>
          <p:cNvPr id="12" name="直接连接符 11"/>
          <p:cNvCxnSpPr>
            <a:endCxn id="11" idx="0"/>
          </p:cNvCxnSpPr>
          <p:nvPr/>
        </p:nvCxnSpPr>
        <p:spPr>
          <a:xfrm>
            <a:off x="5824855" y="3456940"/>
            <a:ext cx="271780" cy="709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030" y="43815"/>
            <a:ext cx="5743575" cy="1295400"/>
          </a:xfrm>
          <a:prstGeom prst="rect">
            <a:avLst/>
          </a:prstGeom>
        </p:spPr>
      </p:pic>
      <p:cxnSp>
        <p:nvCxnSpPr>
          <p:cNvPr id="14" name="直接连接符 13"/>
          <p:cNvCxnSpPr>
            <a:stCxn id="13" idx="1"/>
          </p:cNvCxnSpPr>
          <p:nvPr/>
        </p:nvCxnSpPr>
        <p:spPr>
          <a:xfrm flipH="1">
            <a:off x="2163445" y="691515"/>
            <a:ext cx="1886585" cy="3122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656715" y="436880"/>
            <a:ext cx="2432050" cy="3257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Ablation Studies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19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15" y="3301365"/>
            <a:ext cx="8371205" cy="3237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25" y="893445"/>
            <a:ext cx="8947785" cy="23780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49345" y="236283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0015" y="235331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6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Ablation Studies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19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260" t="3022" r="1125" b="1752"/>
          <a:stretch>
            <a:fillRect/>
          </a:stretch>
        </p:blipFill>
        <p:spPr>
          <a:xfrm>
            <a:off x="0" y="950595"/>
            <a:ext cx="5795010" cy="50603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39515" y="2566670"/>
            <a:ext cx="775335" cy="1851660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44930" y="1852295"/>
            <a:ext cx="1432560" cy="3820795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 flipV="1">
            <a:off x="4514850" y="3027680"/>
            <a:ext cx="1361440" cy="464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  <a:endCxn id="6" idx="3"/>
          </p:cNvCxnSpPr>
          <p:nvPr/>
        </p:nvCxnSpPr>
        <p:spPr>
          <a:xfrm flipV="1">
            <a:off x="2777490" y="3481070"/>
            <a:ext cx="3017520" cy="281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10" y="1852930"/>
            <a:ext cx="6391275" cy="278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4995" y="2082165"/>
            <a:ext cx="1269365" cy="415290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4995" y="4907915"/>
            <a:ext cx="1269365" cy="415290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856105" y="2324100"/>
            <a:ext cx="3985895" cy="1777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3"/>
          </p:cNvCxnSpPr>
          <p:nvPr/>
        </p:nvCxnSpPr>
        <p:spPr>
          <a:xfrm flipV="1">
            <a:off x="1864360" y="4144645"/>
            <a:ext cx="3960495" cy="970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Ablation Studies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19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2185670"/>
            <a:ext cx="12174220" cy="248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Medical image synthesis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0570" y="781685"/>
            <a:ext cx="5038725" cy="2896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Medical image synthesis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       	-T1 , T2 → PD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	-T1 , T2 → FLAIR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	-MRI → CT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	-...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20" y="835660"/>
            <a:ext cx="3895725" cy="325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" y="3678555"/>
            <a:ext cx="3790950" cy="276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55" y="4084320"/>
            <a:ext cx="3371850" cy="245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Medical image synthesis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65505"/>
            <a:ext cx="10858500" cy="2896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CNNs</a:t>
            </a:r>
            <a:endParaRPr lang="en-US" altLang="zh-CN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       -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dvantages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: inductive bias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       - </a:t>
            </a:r>
            <a:r>
              <a:rPr lang="en-US" altLang="zh-CN" sz="2800">
                <a:solidFill>
                  <a:srgbClr val="000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Disadvantages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: lack of long-range dependencises, global context modeling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20000"/>
              </a:lnSpc>
            </a:pP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Medical image synthesis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1035" y="808990"/>
            <a:ext cx="10857865" cy="31915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fontAlgn="auto">
              <a:lnSpc>
                <a:spcPct val="14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Vision Transformers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4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	-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Advantages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Attention operators that learn contextual features can improve sensitivity for long-range interactions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4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	- </a:t>
            </a:r>
            <a:r>
              <a:rPr lang="en-US" altLang="zh-CN" sz="2800">
                <a:solidFill>
                  <a:srgbClr val="0000C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Disadvantages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:large dataset, lack of inductive bias, heavy computation,limited localization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Residual vision transformers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900" y="996950"/>
            <a:ext cx="10622280" cy="1358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1035" y="808990"/>
            <a:ext cx="10857865" cy="13830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fontAlgn="auto">
              <a:lnSpc>
                <a:spcPct val="140000"/>
              </a:lnSpc>
            </a:pP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CNN+ViT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fontAlgn="auto">
              <a:lnSpc>
                <a:spcPct val="140000"/>
              </a:lnSpc>
            </a:pP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	- Synergistically preserve 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localization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context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" y="2591435"/>
            <a:ext cx="11325225" cy="300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Residual vision transformers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900" y="996950"/>
            <a:ext cx="10622280" cy="1358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0" y="793115"/>
            <a:ext cx="7789545" cy="577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Residual vision transformers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400" y="838200"/>
            <a:ext cx="24206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/>
              <a:t>Loss Function</a:t>
            </a:r>
            <a:endParaRPr lang="en-US" altLang="zh-CN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547620"/>
            <a:ext cx="4333875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3395345"/>
            <a:ext cx="3724275" cy="885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4281170"/>
            <a:ext cx="4314825" cy="819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" y="5100320"/>
            <a:ext cx="4819650" cy="49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542415"/>
            <a:ext cx="1590675" cy="600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725" y="1375410"/>
            <a:ext cx="4105275" cy="933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795" y="1137920"/>
            <a:ext cx="3676650" cy="1409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360" y="2924810"/>
            <a:ext cx="7016750" cy="2642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Residual vision transformers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kern="1200" cap="none" spc="600" normalizeH="0" baseline="0" noProof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自强不息 厚德载物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400" y="838200"/>
            <a:ext cx="610743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/>
              <a:t>Experiments</a:t>
            </a:r>
            <a:endParaRPr lang="en-US" altLang="zh-CN" sz="3200" b="1"/>
          </a:p>
          <a:p>
            <a:pPr algn="l"/>
            <a:r>
              <a:rPr lang="en-US" altLang="zh-CN" sz="3200"/>
              <a:t>	- Multi-Contrast MRI Synthesis</a:t>
            </a:r>
            <a:endParaRPr lang="en-US" altLang="zh-CN" sz="3200"/>
          </a:p>
          <a:p>
            <a:pPr algn="l"/>
            <a:r>
              <a:rPr lang="en-US" altLang="zh-CN" sz="3200"/>
              <a:t>	- MRI to CT Synthesis</a:t>
            </a:r>
            <a:endParaRPr lang="en-US" altLang="zh-CN" sz="3200"/>
          </a:p>
          <a:p>
            <a:pPr algn="l"/>
            <a:r>
              <a:rPr lang="en-US" altLang="zh-CN" sz="3200"/>
              <a:t>	- Ablation Studies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YmMzMjlmYmVkY2QxN2ViNTFmMmRiODdmNGU5Yzk1MmYifQ=="/>
</p:tagLst>
</file>

<file path=ppt/theme/theme1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3746</Words>
  <Application>WPS 演示</Application>
  <PresentationFormat>宽屏</PresentationFormat>
  <Paragraphs>296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Calibri</vt:lpstr>
      <vt:lpstr>等线</vt:lpstr>
      <vt:lpstr>Times New Roman</vt:lpstr>
      <vt:lpstr>Arial</vt:lpstr>
      <vt:lpstr>Arial Unicode MS</vt:lpstr>
      <vt:lpstr>Calibri Light</vt:lpstr>
      <vt:lpstr>Calibri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风之痕</cp:lastModifiedBy>
  <cp:revision>137</cp:revision>
  <dcterms:created xsi:type="dcterms:W3CDTF">2022-05-10T07:17:00Z</dcterms:created>
  <dcterms:modified xsi:type="dcterms:W3CDTF">2022-06-22T12:46:14Z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C14F2D82903C431E850A86A4DB7AF31E</vt:lpwstr>
  </property>
  <property fmtid="{D5CDD505-2E9C-101B-9397-08002B2CF9AE}" pid="3" name="KSOProductBuildVer">
    <vt:lpwstr>2052-11.1.0.11744</vt:lpwstr>
  </property>
</Properties>
</file>